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4" r:id="rId5"/>
    <p:sldId id="265" r:id="rId6"/>
    <p:sldId id="270" r:id="rId7"/>
    <p:sldId id="282" r:id="rId8"/>
    <p:sldId id="271" r:id="rId9"/>
    <p:sldId id="284" r:id="rId10"/>
    <p:sldId id="272" r:id="rId11"/>
    <p:sldId id="273" r:id="rId12"/>
    <p:sldId id="276" r:id="rId13"/>
    <p:sldId id="277" r:id="rId14"/>
    <p:sldId id="278" r:id="rId15"/>
    <p:sldId id="279" r:id="rId16"/>
    <p:sldId id="280" r:id="rId17"/>
    <p:sldId id="281" r:id="rId18"/>
    <p:sldId id="274" r:id="rId19"/>
    <p:sldId id="275" r:id="rId20"/>
    <p:sldId id="266" r:id="rId21"/>
    <p:sldId id="283" r:id="rId22"/>
    <p:sldId id="267" r:id="rId23"/>
    <p:sldId id="285" r:id="rId24"/>
    <p:sldId id="268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35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69C72-EDFA-4B64-BA1C-D655B13BEF17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8B0E71E3-3E25-46B2-984D-DEDA47711D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670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69C72-EDFA-4B64-BA1C-D655B13BEF17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B0E71E3-3E25-46B2-984D-DEDA47711D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4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69C72-EDFA-4B64-BA1C-D655B13BEF17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B0E71E3-3E25-46B2-984D-DEDA47711DEB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270403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69C72-EDFA-4B64-BA1C-D655B13BEF17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B0E71E3-3E25-46B2-984D-DEDA47711D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9850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69C72-EDFA-4B64-BA1C-D655B13BEF17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B0E71E3-3E25-46B2-984D-DEDA47711DEB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331199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69C72-EDFA-4B64-BA1C-D655B13BEF17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B0E71E3-3E25-46B2-984D-DEDA47711D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687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69C72-EDFA-4B64-BA1C-D655B13BEF17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E71E3-3E25-46B2-984D-DEDA47711D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4661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69C72-EDFA-4B64-BA1C-D655B13BEF17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E71E3-3E25-46B2-984D-DEDA47711D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69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69C72-EDFA-4B64-BA1C-D655B13BEF17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E71E3-3E25-46B2-984D-DEDA47711D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159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69C72-EDFA-4B64-BA1C-D655B13BEF17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B0E71E3-3E25-46B2-984D-DEDA47711D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741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69C72-EDFA-4B64-BA1C-D655B13BEF17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B0E71E3-3E25-46B2-984D-DEDA47711D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874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69C72-EDFA-4B64-BA1C-D655B13BEF17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B0E71E3-3E25-46B2-984D-DEDA47711D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495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69C72-EDFA-4B64-BA1C-D655B13BEF17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E71E3-3E25-46B2-984D-DEDA47711D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110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69C72-EDFA-4B64-BA1C-D655B13BEF17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E71E3-3E25-46B2-984D-DEDA47711D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708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69C72-EDFA-4B64-BA1C-D655B13BEF17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E71E3-3E25-46B2-984D-DEDA47711D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17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69C72-EDFA-4B64-BA1C-D655B13BEF17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B0E71E3-3E25-46B2-984D-DEDA47711D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246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169C72-EDFA-4B64-BA1C-D655B13BEF17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B0E71E3-3E25-46B2-984D-DEDA47711D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627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F4BEE8B-444F-4FF6-A785-6B1B255ED9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6311"/>
            <a:ext cx="12192000" cy="6850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0722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F8538-D9B3-42BC-841A-EE289D4BBF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2" y="1165531"/>
            <a:ext cx="7982833" cy="591079"/>
          </a:xfrm>
        </p:spPr>
        <p:txBody>
          <a:bodyPr>
            <a:normAutofit fontScale="90000"/>
          </a:bodyPr>
          <a:lstStyle/>
          <a:p>
            <a:r>
              <a:rPr lang="en-US" sz="2700" b="1" dirty="0">
                <a:solidFill>
                  <a:srgbClr val="7030A0"/>
                </a:solidFill>
              </a:rPr>
              <a:t>Challenges in the Current Referral System (KP)</a:t>
            </a:r>
            <a:br>
              <a:rPr lang="en-US" dirty="0">
                <a:solidFill>
                  <a:srgbClr val="7030A0"/>
                </a:solidFill>
              </a:rPr>
            </a:b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8806EE-B28A-4DEC-BD0D-206DDE4C40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200000"/>
              </a:lnSpc>
            </a:pPr>
            <a:r>
              <a:rPr lang="en-US" dirty="0"/>
              <a:t>Bypassing primary care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Lack of awareness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Perceived poor quality at PHC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Overcrowding at tertiary centers</a:t>
            </a:r>
          </a:p>
          <a:p>
            <a:pPr>
              <a:lnSpc>
                <a:spcPct val="20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26226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F8538-D9B3-42BC-841A-EE289D4BBF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2" y="1033184"/>
            <a:ext cx="5215570" cy="482795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rgbClr val="7030A0"/>
                </a:solidFill>
              </a:rPr>
              <a:t>Key Issues in Referral Practice</a:t>
            </a:r>
            <a:endParaRPr lang="en-US" sz="2400" dirty="0">
              <a:solidFill>
                <a:srgbClr val="7030A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8806EE-B28A-4DEC-BD0D-206DDE4C40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200000"/>
              </a:lnSpc>
            </a:pPr>
            <a:r>
              <a:rPr lang="en-US" dirty="0"/>
              <a:t>No standardized forms/protocols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Poor communication between facilities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Lack of feedback loops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Patient dissatisfaction</a:t>
            </a:r>
          </a:p>
          <a:p>
            <a:pPr>
              <a:lnSpc>
                <a:spcPct val="20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36968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F8538-D9B3-42BC-841A-EE289D4BBF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2" y="1069278"/>
            <a:ext cx="6478886" cy="579048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rgbClr val="7030A0"/>
                </a:solidFill>
              </a:rPr>
              <a:t>Importance of an Effective Referral System</a:t>
            </a:r>
            <a:endParaRPr lang="en-US" sz="2400" dirty="0">
              <a:solidFill>
                <a:srgbClr val="7030A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8806EE-B28A-4DEC-BD0D-206DDE4C40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200000"/>
              </a:lnSpc>
            </a:pPr>
            <a:r>
              <a:rPr lang="en-US" dirty="0"/>
              <a:t>Saves lives and costs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Ensures continuity of care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Reduces burden on higher-level facilities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Improves patient satisfaction and outcomes</a:t>
            </a:r>
          </a:p>
          <a:p>
            <a:pPr>
              <a:lnSpc>
                <a:spcPct val="20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18202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F8538-D9B3-42BC-841A-EE289D4BBF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3488" y="156411"/>
            <a:ext cx="3325023" cy="481263"/>
          </a:xfrm>
        </p:spPr>
        <p:txBody>
          <a:bodyPr>
            <a:normAutofit fontScale="90000"/>
          </a:bodyPr>
          <a:lstStyle/>
          <a:p>
            <a:r>
              <a:rPr lang="en-US" sz="2800" b="1" dirty="0">
                <a:solidFill>
                  <a:srgbClr val="7030A0"/>
                </a:solidFill>
              </a:rPr>
              <a:t>Types of Referrals</a:t>
            </a:r>
            <a:endParaRPr lang="en-US" sz="2800" dirty="0">
              <a:solidFill>
                <a:srgbClr val="7030A0"/>
              </a:solidFill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B1B81CDA-3396-4D37-A11B-3EA4F8FCF8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5924705"/>
              </p:ext>
            </p:extLst>
          </p:nvPr>
        </p:nvGraphicFramePr>
        <p:xfrm>
          <a:off x="1660357" y="912639"/>
          <a:ext cx="10395285" cy="56402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43129">
                  <a:extLst>
                    <a:ext uri="{9D8B030D-6E8A-4147-A177-3AD203B41FA5}">
                      <a16:colId xmlns:a16="http://schemas.microsoft.com/office/drawing/2014/main" val="2315268865"/>
                    </a:ext>
                  </a:extLst>
                </a:gridCol>
                <a:gridCol w="7352156">
                  <a:extLst>
                    <a:ext uri="{9D8B030D-6E8A-4147-A177-3AD203B41FA5}">
                      <a16:colId xmlns:a16="http://schemas.microsoft.com/office/drawing/2014/main" val="3178331744"/>
                    </a:ext>
                  </a:extLst>
                </a:gridCol>
              </a:tblGrid>
              <a:tr h="90031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Type of Referral</a:t>
                      </a:r>
                      <a:endParaRPr lang="en-US" sz="1800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Description</a:t>
                      </a:r>
                      <a:endParaRPr lang="en-US" sz="180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71204646"/>
                  </a:ext>
                </a:extLst>
              </a:tr>
              <a:tr h="17093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External Referrals</a:t>
                      </a:r>
                      <a:endParaRPr lang="en-US" sz="1800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Involve the transfer of patients from one health facility to another outside the healthcare system or outside the local area. May include referrals to higher-level facilities or specialists for specialized care.</a:t>
                      </a:r>
                      <a:endParaRPr lang="en-US" sz="1800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16412774"/>
                  </a:ext>
                </a:extLst>
              </a:tr>
              <a:tr h="17093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Internal Referrals</a:t>
                      </a:r>
                      <a:endParaRPr lang="en-US" sz="180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Made within the same health facility, usually between departments or units. Includes referrals to different specialists or services not available in the initial department.</a:t>
                      </a:r>
                      <a:endParaRPr lang="en-US" sz="1800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99734106"/>
                  </a:ext>
                </a:extLst>
              </a:tr>
              <a:tr h="13213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International Referrals</a:t>
                      </a:r>
                      <a:endParaRPr lang="en-US" sz="180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Occur when patients require care unavailable within the country. Patients are referred to international facilities for specialized treatment or surgeries.</a:t>
                      </a:r>
                      <a:endParaRPr lang="en-US" sz="1800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073281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15806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F8538-D9B3-42BC-841A-EE289D4BBF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2" y="1117405"/>
            <a:ext cx="5684801" cy="567016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rgbClr val="7030A0"/>
                </a:solidFill>
              </a:rPr>
              <a:t>Principles of Organizing Referrals</a:t>
            </a:r>
            <a:endParaRPr lang="en-US" sz="2400" dirty="0">
              <a:solidFill>
                <a:srgbClr val="7030A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8806EE-B28A-4DEC-BD0D-206DDE4C40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200000"/>
              </a:lnSpc>
            </a:pPr>
            <a:r>
              <a:rPr lang="en-US" dirty="0"/>
              <a:t>National Referral Policy availability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Two-way referrals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Facility directories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Monitoring and evaluation tools</a:t>
            </a:r>
          </a:p>
          <a:p>
            <a:pPr>
              <a:lnSpc>
                <a:spcPct val="20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8234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F8538-D9B3-42BC-841A-EE289D4BBF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2" y="1105373"/>
            <a:ext cx="3940222" cy="482795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rgbClr val="7030A0"/>
                </a:solidFill>
              </a:rPr>
              <a:t>Standard Referral Process</a:t>
            </a:r>
            <a:endParaRPr lang="en-US" sz="2400" dirty="0">
              <a:solidFill>
                <a:srgbClr val="7030A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8806EE-B28A-4DEC-BD0D-206DDE4C40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200000"/>
              </a:lnSpc>
            </a:pPr>
            <a:r>
              <a:rPr lang="en-US" dirty="0"/>
              <a:t>Use of referral forms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Required patient and clinical info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Role of the referring practitioner</a:t>
            </a:r>
          </a:p>
          <a:p>
            <a:pPr>
              <a:lnSpc>
                <a:spcPct val="20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18030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F8538-D9B3-42BC-841A-EE289D4BBF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2" y="1382099"/>
            <a:ext cx="4782433" cy="579048"/>
          </a:xfrm>
        </p:spPr>
        <p:txBody>
          <a:bodyPr>
            <a:normAutofit fontScale="90000"/>
          </a:bodyPr>
          <a:lstStyle/>
          <a:p>
            <a:r>
              <a:rPr lang="en-US" sz="2400" b="1" dirty="0">
                <a:solidFill>
                  <a:srgbClr val="7030A0"/>
                </a:solidFill>
              </a:rPr>
              <a:t>Communication in Referrals</a:t>
            </a:r>
            <a:br>
              <a:rPr lang="en-US" sz="2400" dirty="0">
                <a:solidFill>
                  <a:srgbClr val="7030A0"/>
                </a:solidFill>
              </a:rPr>
            </a:br>
            <a:endParaRPr lang="en-US" sz="2400" dirty="0">
              <a:solidFill>
                <a:srgbClr val="7030A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8806EE-B28A-4DEC-BD0D-206DDE4C40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200000"/>
              </a:lnSpc>
            </a:pPr>
            <a:r>
              <a:rPr lang="en-US" dirty="0"/>
              <a:t>Prior notification to receiving facility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Modes: phone, email, fax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Importance of clear, timely communication</a:t>
            </a:r>
          </a:p>
          <a:p>
            <a:pPr>
              <a:lnSpc>
                <a:spcPct val="20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6283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F8538-D9B3-42BC-841A-EE289D4BBF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2" y="1237721"/>
            <a:ext cx="4650086" cy="434669"/>
          </a:xfrm>
        </p:spPr>
        <p:txBody>
          <a:bodyPr>
            <a:normAutofit fontScale="90000"/>
          </a:bodyPr>
          <a:lstStyle/>
          <a:p>
            <a:r>
              <a:rPr lang="en-US" sz="2400" b="1" dirty="0">
                <a:solidFill>
                  <a:srgbClr val="7030A0"/>
                </a:solidFill>
              </a:rPr>
              <a:t>Transportation and Logistics</a:t>
            </a:r>
            <a:endParaRPr lang="en-US" sz="2400" dirty="0">
              <a:solidFill>
                <a:srgbClr val="7030A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8806EE-B28A-4DEC-BD0D-206DDE4C40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200000"/>
              </a:lnSpc>
            </a:pPr>
            <a:r>
              <a:rPr lang="en-US" dirty="0"/>
              <a:t>Use of ambulances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Coordination with Rescue 1122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Arrangements for returning health personnel</a:t>
            </a:r>
          </a:p>
          <a:p>
            <a:pPr>
              <a:lnSpc>
                <a:spcPct val="20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90329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F8538-D9B3-42BC-841A-EE289D4BBF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38094" y="946778"/>
            <a:ext cx="4241012" cy="855774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sz="2400" b="1" dirty="0">
                <a:solidFill>
                  <a:srgbClr val="7030A0"/>
                </a:solidFill>
              </a:rPr>
              <a:t>Feedback Mechanism</a:t>
            </a:r>
            <a:endParaRPr lang="en-US" sz="2400" dirty="0">
              <a:solidFill>
                <a:srgbClr val="7030A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8806EE-B28A-4DEC-BD0D-206DDE4C40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200000"/>
              </a:lnSpc>
            </a:pPr>
            <a:r>
              <a:rPr lang="en-US" dirty="0"/>
              <a:t>Importance of feedback to referring facility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Use of structured feedback forms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Enhances follow-up and continuity of care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82521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F8538-D9B3-42BC-841A-EE289D4BBF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2851" y="813681"/>
            <a:ext cx="6863309" cy="647129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rgbClr val="7030A0"/>
                </a:solidFill>
              </a:rPr>
              <a:t>Components of an Effective Referral System</a:t>
            </a:r>
            <a:endParaRPr lang="en-US" sz="2400" dirty="0">
              <a:solidFill>
                <a:srgbClr val="7030A0"/>
              </a:solidFill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F67129F-F45D-4D0B-9C0F-91B41EA9E9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6788346"/>
              </p:ext>
            </p:extLst>
          </p:nvPr>
        </p:nvGraphicFramePr>
        <p:xfrm>
          <a:off x="2408663" y="1938815"/>
          <a:ext cx="8911687" cy="34583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52785">
                  <a:extLst>
                    <a:ext uri="{9D8B030D-6E8A-4147-A177-3AD203B41FA5}">
                      <a16:colId xmlns:a16="http://schemas.microsoft.com/office/drawing/2014/main" val="3115518323"/>
                    </a:ext>
                  </a:extLst>
                </a:gridCol>
                <a:gridCol w="5958902">
                  <a:extLst>
                    <a:ext uri="{9D8B030D-6E8A-4147-A177-3AD203B41FA5}">
                      <a16:colId xmlns:a16="http://schemas.microsoft.com/office/drawing/2014/main" val="1100621958"/>
                    </a:ext>
                  </a:extLst>
                </a:gridCol>
              </a:tblGrid>
              <a:tr h="6594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Component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Description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32493102"/>
                  </a:ext>
                </a:extLst>
              </a:tr>
              <a:tr h="13994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Referral Decision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 clinical judgment made by healthcare providers about the need for a referral and its appropriate level.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62443551"/>
                  </a:ext>
                </a:extLst>
              </a:tr>
              <a:tr h="13994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Referral Communication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The exchange of information between referring and receiving healthcare providers to ensure seamless care.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111164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48716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6B7230-A896-4A52-8121-FDD16FDB4C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6030" y="936931"/>
            <a:ext cx="8911687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7030A0"/>
                </a:solidFill>
              </a:rPr>
              <a:t>Training on RMNCH Referral Guidelines</a:t>
            </a:r>
            <a:br>
              <a:rPr lang="en-US" dirty="0">
                <a:solidFill>
                  <a:srgbClr val="7030A0"/>
                </a:solidFill>
              </a:rPr>
            </a:br>
            <a:r>
              <a:rPr lang="en-US" i="1" dirty="0">
                <a:solidFill>
                  <a:srgbClr val="7030A0"/>
                </a:solidFill>
              </a:rPr>
              <a:t>Khyber Pakhtunkhwa Department of Health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86AE43-D0CD-485D-8E14-47E4850D0D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2706" y="3091641"/>
            <a:ext cx="4858336" cy="987063"/>
          </a:xfrm>
        </p:spPr>
        <p:txBody>
          <a:bodyPr>
            <a:normAutofit/>
          </a:bodyPr>
          <a:lstStyle/>
          <a:p>
            <a:r>
              <a:rPr lang="en-US" sz="2000" b="1" dirty="0"/>
              <a:t>Introduction to the Referral System</a:t>
            </a:r>
          </a:p>
          <a:p>
            <a:pPr marL="0" indent="0">
              <a:buNone/>
            </a:pPr>
            <a:r>
              <a:rPr lang="en-US" sz="2000" b="1" dirty="0"/>
              <a:t>		Pakistan’s Perspective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207418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F8538-D9B3-42BC-841A-EE289D4BBF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3906" y="624110"/>
            <a:ext cx="5552454" cy="683615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rgbClr val="7030A0"/>
                </a:solidFill>
              </a:rPr>
              <a:t>Global Scenario – Referral Systems</a:t>
            </a:r>
            <a:br>
              <a:rPr lang="en-US" sz="2400" dirty="0">
                <a:solidFill>
                  <a:srgbClr val="7030A0"/>
                </a:solidFill>
              </a:rPr>
            </a:br>
            <a:endParaRPr lang="en-US" sz="2400" dirty="0">
              <a:solidFill>
                <a:srgbClr val="7030A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8806EE-B28A-4DEC-BD0D-206DDE4C40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53906" y="1772653"/>
            <a:ext cx="8915400" cy="3777622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50000"/>
              </a:lnSpc>
            </a:pPr>
            <a:r>
              <a:rPr lang="en-US" b="1" dirty="0"/>
              <a:t>Developed Countries:</a:t>
            </a:r>
            <a:endParaRPr lang="en-US" dirty="0"/>
          </a:p>
          <a:p>
            <a:pPr lvl="1">
              <a:lnSpc>
                <a:spcPct val="150000"/>
              </a:lnSpc>
            </a:pPr>
            <a:r>
              <a:rPr lang="en-US" dirty="0"/>
              <a:t>GP as gatekeepers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Insurance driven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Clear guidelines</a:t>
            </a:r>
          </a:p>
          <a:p>
            <a:pPr lvl="1">
              <a:lnSpc>
                <a:spcPct val="150000"/>
              </a:lnSpc>
            </a:pPr>
            <a:endParaRPr lang="en-US" dirty="0"/>
          </a:p>
          <a:p>
            <a:pPr>
              <a:lnSpc>
                <a:spcPct val="150000"/>
              </a:lnSpc>
            </a:pPr>
            <a:r>
              <a:rPr lang="en-US" b="1" dirty="0"/>
              <a:t>Developing Countries:</a:t>
            </a:r>
            <a:endParaRPr lang="en-US" dirty="0"/>
          </a:p>
          <a:p>
            <a:pPr lvl="1">
              <a:lnSpc>
                <a:spcPct val="150000"/>
              </a:lnSpc>
            </a:pPr>
            <a:r>
              <a:rPr lang="en-US" dirty="0"/>
              <a:t>Mixed use of public/private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Weak regulation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Limited feedback mechanisms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80928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7782E1-78A9-4F58-9C53-4F1FE1D33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5763" y="535487"/>
            <a:ext cx="2804265" cy="691734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rgbClr val="7030A0"/>
                </a:solidFill>
              </a:rPr>
              <a:t>Some Facts</a:t>
            </a:r>
          </a:p>
        </p:txBody>
      </p:sp>
      <p:sp>
        <p:nvSpPr>
          <p:cNvPr id="4" name="AutoShape 78">
            <a:extLst>
              <a:ext uri="{FF2B5EF4-FFF2-40B4-BE49-F238E27FC236}">
                <a16:creationId xmlns:a16="http://schemas.microsoft.com/office/drawing/2014/main" id="{1575B8FF-881A-4A2E-8F85-75952CE483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8527" y="1137424"/>
            <a:ext cx="7605132" cy="5307981"/>
          </a:xfrm>
          <a:prstGeom prst="roundRect">
            <a:avLst>
              <a:gd name="adj" fmla="val 16667"/>
            </a:avLst>
          </a:prstGeom>
          <a:solidFill>
            <a:srgbClr val="660033"/>
          </a:solidFill>
          <a:ln w="38100">
            <a:solidFill>
              <a:schemeClr val="lt1">
                <a:lumMod val="95000"/>
                <a:lumOff val="0"/>
              </a:schemeClr>
            </a:solidFill>
            <a:round/>
            <a:headEnd/>
            <a:tailEnd/>
          </a:ln>
          <a:effectLst>
            <a:outerShdw dist="28398" dir="3806097" algn="ctr" rotWithShape="0">
              <a:schemeClr val="accent2">
                <a:lumMod val="50000"/>
                <a:lumOff val="0"/>
                <a:alpha val="50000"/>
              </a:schemeClr>
            </a:outerShdw>
          </a:effec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Healthcare Facility Utilization</a:t>
            </a:r>
            <a:endParaRPr lang="en-US" sz="2000" dirty="0">
              <a:solidFill>
                <a:schemeClr val="bg1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2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developing countries, fewer than 40% of patients seeking care at tertiary level facilities are referred from lower-level facilities.</a:t>
            </a:r>
            <a:endParaRPr lang="en-US" sz="2000" dirty="0">
              <a:solidFill>
                <a:schemeClr val="bg1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2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Over 60% of patients directly access higher-level facilities without a referral.</a:t>
            </a:r>
            <a:endParaRPr lang="en-US" sz="2000" dirty="0">
              <a:solidFill>
                <a:schemeClr val="bg1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2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More than 50% of the patients being treated at the tertiary level could have received appropriate care at lower-level</a:t>
            </a:r>
            <a:r>
              <a:rPr lang="en-US" sz="20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facilities.</a:t>
            </a:r>
            <a:endParaRPr lang="en-US" sz="2000" dirty="0">
              <a:solidFill>
                <a:schemeClr val="bg1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6488381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F8538-D9B3-42BC-841A-EE289D4BBF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9765" y="178061"/>
            <a:ext cx="7019426" cy="491012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rgbClr val="7030A0"/>
                </a:solidFill>
              </a:rPr>
              <a:t>MSDS Guidelines – KP Healthcare Commission</a:t>
            </a:r>
            <a:endParaRPr lang="en-US" sz="2400" dirty="0">
              <a:solidFill>
                <a:srgbClr val="7030A0"/>
              </a:solidFill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57A4734-A706-4F93-B1F8-4E9ADB4C41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034574"/>
              </p:ext>
            </p:extLst>
          </p:nvPr>
        </p:nvGraphicFramePr>
        <p:xfrm>
          <a:off x="178420" y="669074"/>
          <a:ext cx="12013580" cy="618892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87289">
                  <a:extLst>
                    <a:ext uri="{9D8B030D-6E8A-4147-A177-3AD203B41FA5}">
                      <a16:colId xmlns:a16="http://schemas.microsoft.com/office/drawing/2014/main" val="3107730818"/>
                    </a:ext>
                  </a:extLst>
                </a:gridCol>
                <a:gridCol w="7726291">
                  <a:extLst>
                    <a:ext uri="{9D8B030D-6E8A-4147-A177-3AD203B41FA5}">
                      <a16:colId xmlns:a16="http://schemas.microsoft.com/office/drawing/2014/main" val="3956430454"/>
                    </a:ext>
                  </a:extLst>
                </a:gridCol>
              </a:tblGrid>
              <a:tr h="4801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Standard &amp; Indicators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839" marR="48839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Relevant Provision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839" marR="48839" marT="0" marB="0"/>
                </a:tc>
                <a:extLst>
                  <a:ext uri="{0D108BD9-81ED-4DB2-BD59-A6C34878D82A}">
                    <a16:rowId xmlns:a16="http://schemas.microsoft.com/office/drawing/2014/main" val="2665351478"/>
                  </a:ext>
                </a:extLst>
              </a:tr>
              <a:tr h="23743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Care of Patients (COP-1):</a:t>
                      </a:r>
                      <a:br>
                        <a:rPr lang="en-US" sz="1600">
                          <a:effectLst/>
                        </a:rPr>
                      </a:br>
                      <a:r>
                        <a:rPr lang="en-US" sz="1600">
                          <a:effectLst/>
                        </a:rPr>
                        <a:t>Standard 22</a:t>
                      </a:r>
                      <a:br>
                        <a:rPr lang="en-US" sz="1600">
                          <a:effectLst/>
                        </a:rPr>
                      </a:br>
                      <a:r>
                        <a:rPr lang="en-US" sz="1600">
                          <a:effectLst/>
                        </a:rPr>
                        <a:t>Indicator 79, 81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839" marR="48839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600">
                          <a:effectLst/>
                        </a:rPr>
                        <a:t>Discharge to home or transfer to another organization must be documented.</a:t>
                      </a:r>
                    </a:p>
                    <a:p>
                      <a:pPr marL="342900" marR="0" lvl="0" indent="-3429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600">
                          <a:effectLst/>
                        </a:rPr>
                        <a:t>The referral record must include advice and information for both the patient and the receiving clinician or facility, ensuring proper support, recovery, ongoing treatment and follow-up as clinically required.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839" marR="48839" marT="0" marB="0"/>
                </a:tc>
                <a:extLst>
                  <a:ext uri="{0D108BD9-81ED-4DB2-BD59-A6C34878D82A}">
                    <a16:rowId xmlns:a16="http://schemas.microsoft.com/office/drawing/2014/main" val="2884197264"/>
                  </a:ext>
                </a:extLst>
              </a:tr>
              <a:tr h="333447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Care of Patients (COP-3):</a:t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600" dirty="0">
                          <a:effectLst/>
                        </a:rPr>
                        <a:t>Standard 24</a:t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600" dirty="0">
                          <a:effectLst/>
                        </a:rPr>
                        <a:t>Indicator 87, 88, 89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839" marR="48839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600" dirty="0">
                          <a:effectLst/>
                        </a:rPr>
                        <a:t>The healthcare establishment (HCE) must define and display whether it can care for high-risk obstetric cases and their neonates can be cared for or not.</a:t>
                      </a:r>
                    </a:p>
                    <a:p>
                      <a:pPr marL="342900" marR="0" lvl="0" indent="-3429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600" dirty="0">
                          <a:effectLst/>
                        </a:rPr>
                        <a:t>The hospital must inform obstetric patients of the risks and its ability to handle high-risk cases.</a:t>
                      </a:r>
                    </a:p>
                    <a:p>
                      <a:pPr marL="342900" marR="0" lvl="0" indent="-3429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600" dirty="0">
                          <a:effectLst/>
                        </a:rPr>
                        <a:t>The hospital must inform practitioners and referring facilities about its capability to care for high-risk obstetric cases.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839" marR="48839" marT="0" marB="0"/>
                </a:tc>
                <a:extLst>
                  <a:ext uri="{0D108BD9-81ED-4DB2-BD59-A6C34878D82A}">
                    <a16:rowId xmlns:a16="http://schemas.microsoft.com/office/drawing/2014/main" val="28340443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36055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F8538-D9B3-42BC-841A-EE289D4BBF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9765" y="178061"/>
            <a:ext cx="7019426" cy="491012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rgbClr val="7030A0"/>
                </a:solidFill>
              </a:rPr>
              <a:t>MSDS Guidelines – KP Healthcare Commission</a:t>
            </a:r>
            <a:endParaRPr lang="en-US" sz="2400" dirty="0">
              <a:solidFill>
                <a:srgbClr val="7030A0"/>
              </a:solidFill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3F7F2475-9C06-4911-9C48-FA3426D30C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9192784"/>
              </p:ext>
            </p:extLst>
          </p:nvPr>
        </p:nvGraphicFramePr>
        <p:xfrm>
          <a:off x="1672682" y="919975"/>
          <a:ext cx="9612352" cy="50180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23064">
                  <a:extLst>
                    <a:ext uri="{9D8B030D-6E8A-4147-A177-3AD203B41FA5}">
                      <a16:colId xmlns:a16="http://schemas.microsoft.com/office/drawing/2014/main" val="4095311053"/>
                    </a:ext>
                  </a:extLst>
                </a:gridCol>
                <a:gridCol w="6289288">
                  <a:extLst>
                    <a:ext uri="{9D8B030D-6E8A-4147-A177-3AD203B41FA5}">
                      <a16:colId xmlns:a16="http://schemas.microsoft.com/office/drawing/2014/main" val="3717800012"/>
                    </a:ext>
                  </a:extLst>
                </a:gridCol>
              </a:tblGrid>
              <a:tr h="8132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Standard &amp; Indicators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Relevant Provision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78439303"/>
                  </a:ext>
                </a:extLst>
              </a:tr>
              <a:tr h="42048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Information Management System (IMS-1):</a:t>
                      </a:r>
                      <a:br>
                        <a:rPr lang="en-US" sz="2000" dirty="0">
                          <a:effectLst/>
                        </a:rPr>
                      </a:br>
                      <a:r>
                        <a:rPr lang="en-US" sz="2000" dirty="0">
                          <a:effectLst/>
                        </a:rPr>
                        <a:t>Standard 13</a:t>
                      </a:r>
                      <a:br>
                        <a:rPr lang="en-US" sz="2000" dirty="0">
                          <a:effectLst/>
                        </a:rPr>
                      </a:br>
                      <a:r>
                        <a:rPr lang="en-US" sz="2000" dirty="0">
                          <a:effectLst/>
                        </a:rPr>
                        <a:t>Indicator 40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2000" dirty="0">
                          <a:effectLst/>
                        </a:rPr>
                        <a:t>When a patient is transferred, the medical record must include the date of transfer, the reason for the transfer and the name of the receiving hospital.</a:t>
                      </a:r>
                    </a:p>
                    <a:p>
                      <a:pPr marL="342900" marR="0" lvl="0" indent="-3429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2000" dirty="0">
                          <a:effectLst/>
                        </a:rPr>
                        <a:t>The referral medical record must contain the results of any diagnostic investigations, treatments rendered before transfer and the clinical status of the patient.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616526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87916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F8538-D9B3-42BC-841A-EE289D4BBF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6673" y="948963"/>
            <a:ext cx="8911687" cy="1280890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rgbClr val="7030A0"/>
                </a:solidFill>
              </a:rPr>
              <a:t>Conclusion &amp; Way Forward</a:t>
            </a:r>
            <a:endParaRPr lang="en-US" sz="2400" dirty="0">
              <a:solidFill>
                <a:srgbClr val="7030A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8806EE-B28A-4DEC-BD0D-206DDE4C40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92960" y="1905000"/>
            <a:ext cx="8915400" cy="3777622"/>
          </a:xfrm>
        </p:spPr>
        <p:txBody>
          <a:bodyPr/>
          <a:lstStyle/>
          <a:p>
            <a:pPr lvl="0">
              <a:lnSpc>
                <a:spcPct val="200000"/>
              </a:lnSpc>
            </a:pPr>
            <a:r>
              <a:rPr lang="en-US" dirty="0"/>
              <a:t>Strengthen infrastructure at PHC level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Public awareness campaigns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Enforce standardized protocols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Build referral culture within healthcare system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Sustain Sehat Card Plus and other schemes through better referrals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2567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502E06A-3F64-4A7B-B300-95EDE5375D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3377" y="18047"/>
            <a:ext cx="6821905" cy="68219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E7F8538-D9B3-42BC-841A-EE289D4BBF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9721" y="914985"/>
            <a:ext cx="2427312" cy="733927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400" b="1" dirty="0">
                <a:solidFill>
                  <a:srgbClr val="7030A0"/>
                </a:solidFill>
              </a:rPr>
              <a:t>Map of Khyber Pakhtunkhwa</a:t>
            </a:r>
          </a:p>
        </p:txBody>
      </p:sp>
    </p:spTree>
    <p:extLst>
      <p:ext uri="{BB962C8B-B14F-4D97-AF65-F5344CB8AC3E}">
        <p14:creationId xmlns:p14="http://schemas.microsoft.com/office/powerpoint/2010/main" val="1732179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F8538-D9B3-42BC-841A-EE289D4BBF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7778" y="1105373"/>
            <a:ext cx="5143380" cy="795616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rgbClr val="7030A0"/>
                </a:solidFill>
              </a:rPr>
              <a:t>Objectives of the Training</a:t>
            </a:r>
            <a:endParaRPr lang="en-US" sz="2400" dirty="0">
              <a:solidFill>
                <a:srgbClr val="7030A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8806EE-B28A-4DEC-BD0D-206DDE4C40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200000"/>
              </a:lnSpc>
            </a:pPr>
            <a:r>
              <a:rPr lang="en-US" dirty="0"/>
              <a:t>Understand the concept and importance of referral systems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Identify gaps in current practices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Learn about national and provincial referral guidelines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Improve coordination between levels of care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11619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F8538-D9B3-42BC-841A-EE289D4BBF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2" y="1285847"/>
            <a:ext cx="6081843" cy="591079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rgbClr val="7030A0"/>
                </a:solidFill>
              </a:rPr>
              <a:t>What is a Referral in Health Systems?</a:t>
            </a:r>
            <a:endParaRPr lang="en-US" sz="2400" dirty="0">
              <a:solidFill>
                <a:srgbClr val="7030A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8806EE-B28A-4DEC-BD0D-206DDE4C40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200000"/>
              </a:lnSpc>
            </a:pPr>
            <a:r>
              <a:rPr lang="en-US" dirty="0"/>
              <a:t>Definition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Core purpose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When and why referrals are made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4101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F8538-D9B3-42BC-841A-EE289D4BBF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2" y="1105373"/>
            <a:ext cx="3615370" cy="699364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rgbClr val="7030A0"/>
                </a:solidFill>
              </a:rPr>
              <a:t>Reasons for Referral</a:t>
            </a:r>
            <a:endParaRPr lang="en-US" sz="2400" dirty="0">
              <a:solidFill>
                <a:srgbClr val="7030A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8806EE-B28A-4DEC-BD0D-206DDE4C40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200000"/>
              </a:lnSpc>
            </a:pPr>
            <a:r>
              <a:rPr lang="en-US" dirty="0"/>
              <a:t>Expert opinion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Specialized services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Admission or further management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Access to diagnostics or advanced care</a:t>
            </a:r>
          </a:p>
          <a:p>
            <a:pPr>
              <a:lnSpc>
                <a:spcPct val="20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01758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F8538-D9B3-42BC-841A-EE289D4BBF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0567" y="84222"/>
            <a:ext cx="3517182" cy="445168"/>
          </a:xfrm>
        </p:spPr>
        <p:txBody>
          <a:bodyPr>
            <a:normAutofit fontScale="90000"/>
          </a:bodyPr>
          <a:lstStyle/>
          <a:p>
            <a:r>
              <a:rPr lang="en-US" sz="2400" b="1" dirty="0">
                <a:solidFill>
                  <a:srgbClr val="7030A0"/>
                </a:solidFill>
              </a:rPr>
              <a:t>Reasons for Referral</a:t>
            </a:r>
            <a:endParaRPr lang="en-US" sz="2400" dirty="0">
              <a:solidFill>
                <a:srgbClr val="7030A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F90E619-7993-42F0-A2ED-6352FC6B3EF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2870" y="647129"/>
            <a:ext cx="6234740" cy="6210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5304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F8538-D9B3-42BC-841A-EE289D4BBF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2" y="1165531"/>
            <a:ext cx="5817149" cy="518890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rgbClr val="7030A0"/>
                </a:solidFill>
              </a:rPr>
              <a:t>Structure of Pakistan’s Health System</a:t>
            </a:r>
            <a:endParaRPr lang="en-US" sz="2400" dirty="0">
              <a:solidFill>
                <a:srgbClr val="7030A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8806EE-B28A-4DEC-BD0D-206DDE4C40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200000"/>
              </a:lnSpc>
            </a:pPr>
            <a:r>
              <a:rPr lang="en-US" dirty="0"/>
              <a:t>Primary, secondary, tertiary levels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Role of BHUs, RHCs, DHQs, and teaching hospitals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Hierarchical care system</a:t>
            </a:r>
          </a:p>
          <a:p>
            <a:pPr>
              <a:lnSpc>
                <a:spcPct val="20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47169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F8538-D9B3-42BC-841A-EE289D4BBF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89968" y="288760"/>
            <a:ext cx="7140621" cy="458732"/>
          </a:xfrm>
        </p:spPr>
        <p:txBody>
          <a:bodyPr>
            <a:normAutofit fontScale="90000"/>
          </a:bodyPr>
          <a:lstStyle/>
          <a:p>
            <a:r>
              <a:rPr lang="en-US" sz="2400" b="1" dirty="0">
                <a:solidFill>
                  <a:srgbClr val="7030A0"/>
                </a:solidFill>
              </a:rPr>
              <a:t>Structure of Pakistan’s Health Care Delivery System</a:t>
            </a:r>
            <a:endParaRPr lang="en-US" sz="2400" dirty="0">
              <a:solidFill>
                <a:srgbClr val="7030A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C9D16A6-C1E2-4903-8F33-A01D671351D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329" y="942706"/>
            <a:ext cx="5213900" cy="55543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40296536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TM02892315[[fn=Wisp]]</Template>
  <TotalTime>167</TotalTime>
  <Words>776</Words>
  <Application>Microsoft Office PowerPoint</Application>
  <PresentationFormat>Widescreen</PresentationFormat>
  <Paragraphs>121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</vt:lpstr>
      <vt:lpstr>Calibri</vt:lpstr>
      <vt:lpstr>Century Gothic</vt:lpstr>
      <vt:lpstr>Symbol</vt:lpstr>
      <vt:lpstr>Times New Roman</vt:lpstr>
      <vt:lpstr>Wingdings 3</vt:lpstr>
      <vt:lpstr>Wisp</vt:lpstr>
      <vt:lpstr>PowerPoint Presentation</vt:lpstr>
      <vt:lpstr>Training on RMNCH Referral Guidelines Khyber Pakhtunkhwa Department of Health</vt:lpstr>
      <vt:lpstr>Map of Khyber Pakhtunkhwa</vt:lpstr>
      <vt:lpstr>Objectives of the Training</vt:lpstr>
      <vt:lpstr>What is a Referral in Health Systems?</vt:lpstr>
      <vt:lpstr>Reasons for Referral</vt:lpstr>
      <vt:lpstr>Reasons for Referral</vt:lpstr>
      <vt:lpstr>Structure of Pakistan’s Health System</vt:lpstr>
      <vt:lpstr>Structure of Pakistan’s Health Care Delivery System</vt:lpstr>
      <vt:lpstr>Challenges in the Current Referral System (KP) </vt:lpstr>
      <vt:lpstr>Key Issues in Referral Practice</vt:lpstr>
      <vt:lpstr>Importance of an Effective Referral System</vt:lpstr>
      <vt:lpstr>Types of Referrals</vt:lpstr>
      <vt:lpstr>Principles of Organizing Referrals</vt:lpstr>
      <vt:lpstr>Standard Referral Process</vt:lpstr>
      <vt:lpstr>Communication in Referrals </vt:lpstr>
      <vt:lpstr>Transportation and Logistics</vt:lpstr>
      <vt:lpstr>Feedback Mechanism</vt:lpstr>
      <vt:lpstr>Components of an Effective Referral System</vt:lpstr>
      <vt:lpstr>Global Scenario – Referral Systems </vt:lpstr>
      <vt:lpstr>Some Facts</vt:lpstr>
      <vt:lpstr>MSDS Guidelines – KP Healthcare Commission</vt:lpstr>
      <vt:lpstr>MSDS Guidelines – KP Healthcare Commission</vt:lpstr>
      <vt:lpstr>Conclusion &amp; Way Forward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DELL</cp:lastModifiedBy>
  <cp:revision>15</cp:revision>
  <dcterms:created xsi:type="dcterms:W3CDTF">2025-09-06T05:22:38Z</dcterms:created>
  <dcterms:modified xsi:type="dcterms:W3CDTF">2025-09-07T08:12:41Z</dcterms:modified>
</cp:coreProperties>
</file>